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3" r:id="rId16"/>
    <p:sldId id="277" r:id="rId17"/>
    <p:sldId id="278" r:id="rId18"/>
    <p:sldId id="280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A460-294D-40DF-897D-DFF16671D85A}" type="datetimeFigureOut">
              <a:rPr lang="de-AT" smtClean="0"/>
              <a:pPr/>
              <a:t>16.03.2020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8956-2C99-40BC-BF69-51507EE2FC5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A460-294D-40DF-897D-DFF16671D85A}" type="datetimeFigureOut">
              <a:rPr lang="de-AT" smtClean="0"/>
              <a:pPr/>
              <a:t>16.03.2020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8956-2C99-40BC-BF69-51507EE2FC5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A460-294D-40DF-897D-DFF16671D85A}" type="datetimeFigureOut">
              <a:rPr lang="de-AT" smtClean="0"/>
              <a:pPr/>
              <a:t>16.03.2020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8956-2C99-40BC-BF69-51507EE2FC5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A460-294D-40DF-897D-DFF16671D85A}" type="datetimeFigureOut">
              <a:rPr lang="de-AT" smtClean="0"/>
              <a:pPr/>
              <a:t>16.03.2020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8956-2C99-40BC-BF69-51507EE2FC5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A460-294D-40DF-897D-DFF16671D85A}" type="datetimeFigureOut">
              <a:rPr lang="de-AT" smtClean="0"/>
              <a:pPr/>
              <a:t>16.03.2020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8956-2C99-40BC-BF69-51507EE2FC5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A460-294D-40DF-897D-DFF16671D85A}" type="datetimeFigureOut">
              <a:rPr lang="de-AT" smtClean="0"/>
              <a:pPr/>
              <a:t>16.03.2020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8956-2C99-40BC-BF69-51507EE2FC5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A460-294D-40DF-897D-DFF16671D85A}" type="datetimeFigureOut">
              <a:rPr lang="de-AT" smtClean="0"/>
              <a:pPr/>
              <a:t>16.03.2020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8956-2C99-40BC-BF69-51507EE2FC5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A460-294D-40DF-897D-DFF16671D85A}" type="datetimeFigureOut">
              <a:rPr lang="de-AT" smtClean="0"/>
              <a:pPr/>
              <a:t>16.03.2020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8956-2C99-40BC-BF69-51507EE2FC5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A460-294D-40DF-897D-DFF16671D85A}" type="datetimeFigureOut">
              <a:rPr lang="de-AT" smtClean="0"/>
              <a:pPr/>
              <a:t>16.03.2020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8956-2C99-40BC-BF69-51507EE2FC5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A460-294D-40DF-897D-DFF16671D85A}" type="datetimeFigureOut">
              <a:rPr lang="de-AT" smtClean="0"/>
              <a:pPr/>
              <a:t>16.03.2020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8956-2C99-40BC-BF69-51507EE2FC5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A460-294D-40DF-897D-DFF16671D85A}" type="datetimeFigureOut">
              <a:rPr lang="de-AT" smtClean="0"/>
              <a:pPr/>
              <a:t>16.03.2020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8956-2C99-40BC-BF69-51507EE2FC5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DA460-294D-40DF-897D-DFF16671D85A}" type="datetimeFigureOut">
              <a:rPr lang="de-AT" smtClean="0"/>
              <a:pPr/>
              <a:t>16.03.2020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28956-2C99-40BC-BF69-51507EE2FC58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de-AT" dirty="0" smtClean="0"/>
              <a:t>Armut und soziale </a:t>
            </a:r>
            <a:r>
              <a:rPr lang="de-AT" dirty="0"/>
              <a:t>G</a:t>
            </a:r>
            <a:r>
              <a:rPr lang="de-AT" dirty="0" smtClean="0"/>
              <a:t>erechtigkeit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060848"/>
            <a:ext cx="6193257" cy="348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b="1" dirty="0" smtClean="0"/>
              <a:t>Wirtschaftliches</a:t>
            </a:r>
            <a:r>
              <a:rPr lang="de-AT" b="1" dirty="0" smtClean="0"/>
              <a:t> Wachstum und Ernährungssicherheit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AT" sz="2400" dirty="0" smtClean="0"/>
              <a:t>Wirtschaftliches Wachstum kann Einkommen erhöhen und Hunger reduzieren</a:t>
            </a:r>
          </a:p>
          <a:p>
            <a:r>
              <a:rPr lang="de-AT" sz="2400" dirty="0" smtClean="0"/>
              <a:t>Jedoch profitieren davon nicht alle Menschen.</a:t>
            </a:r>
          </a:p>
          <a:p>
            <a:r>
              <a:rPr lang="de-AT" sz="2400" dirty="0" smtClean="0"/>
              <a:t>In armen Ländern wird Hunger- und Armutsreduktion nur mit einem Wachstum erreicht, das nicht nur andauernd und nachhaltig, sondern auch breit verteilt ist.</a:t>
            </a:r>
          </a:p>
          <a:p>
            <a:r>
              <a:rPr lang="de-AT" sz="2400" dirty="0" smtClean="0"/>
              <a:t>Preis- und Einkommensschwankungen wirken sich zuerst auf die Armen und Hungrigen aus.</a:t>
            </a:r>
          </a:p>
          <a:p>
            <a:r>
              <a:rPr lang="de-AT" sz="2400" dirty="0" smtClean="0"/>
              <a:t>Wenn Preise in die Höhe schnellen, greifen </a:t>
            </a:r>
            <a:r>
              <a:rPr lang="de-AT" sz="2400" dirty="0" err="1" smtClean="0"/>
              <a:t>KonsumentInnen</a:t>
            </a:r>
            <a:r>
              <a:rPr lang="de-AT" sz="2400" dirty="0" smtClean="0"/>
              <a:t> oft auf billigeres, weniger nahrhaftes Essen zurück und erhöhen so die Risiken für Nährstoffmangel oder andere Formen der Mangelernährung.</a:t>
            </a:r>
            <a:endParaRPr lang="de-A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Nachhaltige Entwicklungsziele (SDG)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AT" dirty="0" smtClean="0"/>
              <a:t>    </a:t>
            </a:r>
          </a:p>
          <a:p>
            <a:pPr>
              <a:buNone/>
            </a:pPr>
            <a:r>
              <a:rPr lang="de-AT" dirty="0" smtClean="0"/>
              <a:t>    Ende September 2015 haben die UNO-Mitgliedstaaten 17 nachhaltige Entwicklungsziele (SDGs) verabschiedet, die unseren Planeten bis 2030 lebenswerter machen sollen:</a:t>
            </a:r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 smtClean="0"/>
          </a:p>
          <a:p>
            <a:endParaRPr lang="de-A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 lvl="0"/>
            <a:r>
              <a:rPr lang="de-AT" dirty="0" smtClean="0"/>
              <a:t>Beendung von Armut, überall und in allen Formen</a:t>
            </a:r>
          </a:p>
          <a:p>
            <a:r>
              <a:rPr lang="de-AT" dirty="0" smtClean="0"/>
              <a:t>Beendung von Hunger; Ernährungssicherheit und eine bessere Ernährung erreichen und eine nachhaltige Landwirtschaft fördern</a:t>
            </a:r>
          </a:p>
          <a:p>
            <a:r>
              <a:rPr lang="de-AT" dirty="0" smtClean="0"/>
              <a:t>Die Gewährleistung und Förderung eines gesunden Lebens für alle Menschen jeden Alters</a:t>
            </a:r>
          </a:p>
          <a:p>
            <a:r>
              <a:rPr lang="de-AT" dirty="0" smtClean="0"/>
              <a:t>Inklusive, gerechte und hochwertige Bildung gewährleisten und Möglichkeiten des lebenslangen Lernens für alle fördern</a:t>
            </a:r>
          </a:p>
          <a:p>
            <a:pPr lvl="0"/>
            <a:endParaRPr lang="de-AT" dirty="0" smtClean="0"/>
          </a:p>
          <a:p>
            <a:pPr lvl="0"/>
            <a:endParaRPr lang="de-AT" dirty="0" smtClean="0"/>
          </a:p>
          <a:p>
            <a:pPr lvl="0"/>
            <a:endParaRPr lang="de-AT" dirty="0" smtClean="0"/>
          </a:p>
          <a:p>
            <a:endParaRPr lang="de-AT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Ganzheitlicher Ansatz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de-AT" dirty="0" smtClean="0"/>
              <a:t>Infrastruktur </a:t>
            </a:r>
          </a:p>
          <a:p>
            <a:r>
              <a:rPr lang="de-AT" dirty="0" smtClean="0"/>
              <a:t>Geschlechtergerechtigkeit </a:t>
            </a:r>
          </a:p>
          <a:p>
            <a:r>
              <a:rPr lang="de-AT" dirty="0" smtClean="0"/>
              <a:t>Klimaschutz </a:t>
            </a:r>
          </a:p>
          <a:p>
            <a:r>
              <a:rPr lang="de-AT" dirty="0" smtClean="0"/>
              <a:t>Frieden und Sicherheit </a:t>
            </a:r>
          </a:p>
          <a:p>
            <a:r>
              <a:rPr lang="de-AT" dirty="0" smtClean="0"/>
              <a:t>ein nachhaltiges Konsumverhalten </a:t>
            </a:r>
          </a:p>
          <a:p>
            <a:r>
              <a:rPr lang="de-AT" dirty="0" smtClean="0"/>
              <a:t>die Reduzierung von Ungleichheit</a:t>
            </a:r>
          </a:p>
          <a:p>
            <a:r>
              <a:rPr lang="de-AT" dirty="0" smtClean="0"/>
              <a:t>weltweiter Zugang zu einer kostenlosen Grundschulausbildung</a:t>
            </a:r>
            <a:endParaRPr lang="de-A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Ziel soll die breite Grundlage nachhaltiger Entwicklung sein!</a:t>
            </a:r>
            <a:endParaRPr lang="de-AT" dirty="0"/>
          </a:p>
        </p:txBody>
      </p:sp>
      <p:pic>
        <p:nvPicPr>
          <p:cNvPr id="25603" name="Picture 3" descr="C:\Daten\IIB\Workshops\images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2420888"/>
            <a:ext cx="3857571" cy="2160240"/>
          </a:xfrm>
          <a:prstGeom prst="rect">
            <a:avLst/>
          </a:prstGeom>
          <a:noFill/>
        </p:spPr>
      </p:pic>
      <p:pic>
        <p:nvPicPr>
          <p:cNvPr id="25604" name="Picture 4" descr="C:\Daten\IIB\Workshops\image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20888"/>
            <a:ext cx="3528392" cy="2174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aten\IIB\Workshops\ima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96752"/>
            <a:ext cx="5976664" cy="3977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endParaRPr lang="de-AT" dirty="0" smtClean="0"/>
          </a:p>
          <a:p>
            <a:r>
              <a:rPr lang="de-AT" dirty="0" smtClean="0"/>
              <a:t>Nur so viele Lebensmittel kaufen, wie wir essen können – denn jedes Lebensmittel, das verschwendet wird, kann sich auf die Ernährungssituation in den Entwicklungsländern auswirken</a:t>
            </a:r>
          </a:p>
          <a:p>
            <a:r>
              <a:rPr lang="de-AT" dirty="0" smtClean="0"/>
              <a:t>nicht die billigsten Lebensmittel kaufen</a:t>
            </a:r>
          </a:p>
          <a:p>
            <a:r>
              <a:rPr lang="de-AT" dirty="0" smtClean="0"/>
              <a:t>Produkte aus fairem Handel</a:t>
            </a:r>
          </a:p>
          <a:p>
            <a:r>
              <a:rPr lang="de-AT" dirty="0" smtClean="0"/>
              <a:t>Spende an Projekten</a:t>
            </a:r>
          </a:p>
          <a:p>
            <a:endParaRPr lang="de-AT" dirty="0" smtClean="0"/>
          </a:p>
          <a:p>
            <a:endParaRPr lang="de-AT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Fairer Handel - </a:t>
            </a:r>
            <a:r>
              <a:rPr lang="de-AT" dirty="0" err="1" smtClean="0"/>
              <a:t>fairtrade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„Handel darf nicht Armut verursachen, sondern muss Armut besiegen!“</a:t>
            </a:r>
          </a:p>
          <a:p>
            <a:r>
              <a:rPr lang="de-AT" dirty="0" smtClean="0"/>
              <a:t>Das FAIRTRADE-Gütesiegel auf einem Produkt steht für faire und stabile Preise für Bauernorganisationen in Afrika, Asien und Lateinamerika, als Strategie zur Armutsbekämpfung.</a:t>
            </a:r>
          </a:p>
          <a:p>
            <a:endParaRPr lang="de-AT" dirty="0" smtClean="0"/>
          </a:p>
          <a:p>
            <a:endParaRPr lang="de-AT" dirty="0" smtClean="0"/>
          </a:p>
          <a:p>
            <a:endParaRPr lang="de-AT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aten\IIB\Workshops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6894338" cy="4587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AT" b="1" dirty="0"/>
              <a:t>„Jedes Kind, das an Hunger stirbt, wird ermordet.“</a:t>
            </a:r>
            <a:br>
              <a:rPr lang="de-AT" b="1" dirty="0"/>
            </a:br>
            <a:r>
              <a:rPr lang="de-AT" sz="3100" dirty="0"/>
              <a:t>Jean Ziegler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19672" y="4797152"/>
            <a:ext cx="6152728" cy="841648"/>
          </a:xfrm>
        </p:spPr>
        <p:txBody>
          <a:bodyPr/>
          <a:lstStyle/>
          <a:p>
            <a:endParaRPr lang="de-A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293096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Wir haben den Hunger satt!</a:t>
            </a:r>
            <a:endParaRPr lang="de-A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717032"/>
            <a:ext cx="22288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717032"/>
            <a:ext cx="22288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556792"/>
            <a:ext cx="4453418" cy="148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Armut und Hunger weltweit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2400" dirty="0"/>
              <a:t>Laut Vereinten Nationen litten im Jahr 2018 weltweit rund 821 Millionen Menschen Hunger.</a:t>
            </a:r>
          </a:p>
          <a:p>
            <a:r>
              <a:rPr lang="de-AT" sz="2400" dirty="0"/>
              <a:t>Das sind knapp 11 Prozent der Weltbevölkerung oder jeder neunte Mensch</a:t>
            </a:r>
            <a:r>
              <a:rPr lang="de-AT" sz="2400" dirty="0" smtClean="0"/>
              <a:t>.</a:t>
            </a:r>
          </a:p>
          <a:p>
            <a:r>
              <a:rPr lang="de-AT" sz="2400" dirty="0"/>
              <a:t>161 Millionen davon sind chronisch unterernährte Kinder unter 5 Jahren. </a:t>
            </a:r>
            <a:endParaRPr lang="de-AT" sz="2400" dirty="0" smtClean="0"/>
          </a:p>
          <a:p>
            <a:r>
              <a:rPr lang="de-AT" sz="2400" dirty="0" smtClean="0"/>
              <a:t>Über </a:t>
            </a:r>
            <a:r>
              <a:rPr lang="de-AT" sz="2400" dirty="0"/>
              <a:t>die </a:t>
            </a:r>
            <a:r>
              <a:rPr lang="de-AT" sz="2400" dirty="0" smtClean="0"/>
              <a:t>Hälfte der </a:t>
            </a:r>
            <a:r>
              <a:rPr lang="de-AT" sz="2400" dirty="0"/>
              <a:t>Hungernden lebt in Asien, fast ein Drittel der Hungernden lebt auf dem </a:t>
            </a:r>
            <a:r>
              <a:rPr lang="de-AT" sz="2400" dirty="0" smtClean="0"/>
              <a:t>afrikanischen Kontinent.</a:t>
            </a:r>
          </a:p>
          <a:p>
            <a:r>
              <a:rPr lang="de-AT" sz="2400" dirty="0" smtClean="0"/>
              <a:t>Das </a:t>
            </a:r>
            <a:r>
              <a:rPr lang="de-AT" sz="2400" dirty="0"/>
              <a:t>festgelegte </a:t>
            </a:r>
            <a:r>
              <a:rPr lang="de-AT" sz="2400" dirty="0" smtClean="0"/>
              <a:t>UN-Millenniumsentwicklungsziel- </a:t>
            </a:r>
            <a:r>
              <a:rPr lang="de-AT" sz="2400" dirty="0"/>
              <a:t>den weltweiten Hunger innerhalb des Zeitraums 1990-2015 zu halbieren - bis heute </a:t>
            </a:r>
            <a:r>
              <a:rPr lang="de-AT" sz="2400" dirty="0" smtClean="0"/>
              <a:t>nicht erreicht</a:t>
            </a:r>
            <a:r>
              <a:rPr lang="de-AT" sz="2400" dirty="0"/>
              <a:t>.</a:t>
            </a:r>
          </a:p>
          <a:p>
            <a:pPr>
              <a:buNone/>
            </a:pPr>
            <a:endParaRPr lang="de-AT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074242"/>
          </a:xfrm>
        </p:spPr>
        <p:txBody>
          <a:bodyPr>
            <a:noAutofit/>
          </a:bodyPr>
          <a:lstStyle/>
          <a:p>
            <a:endParaRPr lang="de-AT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553147"/>
          </a:xfrm>
        </p:spPr>
        <p:txBody>
          <a:bodyPr>
            <a:normAutofit fontScale="25000" lnSpcReduction="20000"/>
          </a:bodyPr>
          <a:lstStyle/>
          <a:p>
            <a:endParaRPr lang="de-AT" sz="2400" dirty="0" smtClean="0"/>
          </a:p>
          <a:p>
            <a:pPr>
              <a:lnSpc>
                <a:spcPct val="120000"/>
              </a:lnSpc>
            </a:pPr>
            <a:r>
              <a:rPr lang="de-AT" sz="9600" dirty="0" smtClean="0"/>
              <a:t>Verringert hat sich die Zahl der hungernden Menschen insbesondere in Südost-Asien und in Lateinamerika. </a:t>
            </a:r>
          </a:p>
          <a:p>
            <a:pPr>
              <a:lnSpc>
                <a:spcPct val="120000"/>
              </a:lnSpc>
            </a:pPr>
            <a:r>
              <a:rPr lang="de-AT" sz="9600" dirty="0" smtClean="0"/>
              <a:t>In Afrika, südlich der Sahara, ist die Anzahl der Hungernden seit 1990 jedoch gestiegen. </a:t>
            </a:r>
          </a:p>
          <a:p>
            <a:pPr>
              <a:lnSpc>
                <a:spcPct val="120000"/>
              </a:lnSpc>
            </a:pPr>
            <a:r>
              <a:rPr lang="de-AT" sz="9600" dirty="0" smtClean="0"/>
              <a:t>Während 1990 etwa 181,7 Millionen Menschen hungerten, sind es nun rund 220 Millionen.</a:t>
            </a:r>
            <a:r>
              <a:rPr lang="de-AT" dirty="0" smtClean="0"/>
              <a:t/>
            </a:r>
            <a:br>
              <a:rPr lang="de-AT" dirty="0" smtClean="0"/>
            </a:br>
            <a:endParaRPr lang="de-A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60648"/>
            <a:ext cx="5184576" cy="307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Nahrungsverteilung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r>
              <a:rPr lang="de-AT" sz="2400" dirty="0"/>
              <a:t>Global gesehen wird aktuell genügend Nahrung für alle Menschen, die derzeit auf </a:t>
            </a:r>
            <a:r>
              <a:rPr lang="de-AT" sz="2400" dirty="0" smtClean="0"/>
              <a:t>der Welt </a:t>
            </a:r>
            <a:r>
              <a:rPr lang="de-AT" sz="2400" dirty="0"/>
              <a:t>leben, produziert. </a:t>
            </a:r>
            <a:endParaRPr lang="de-AT" sz="2400" dirty="0" smtClean="0"/>
          </a:p>
          <a:p>
            <a:r>
              <a:rPr lang="de-AT" sz="2400" dirty="0" smtClean="0"/>
              <a:t>Dass </a:t>
            </a:r>
            <a:r>
              <a:rPr lang="de-AT" sz="2400" dirty="0"/>
              <a:t>derzeit dennoch so viele Menschen an Hunger leiden, </a:t>
            </a:r>
            <a:r>
              <a:rPr lang="de-AT" sz="2400" dirty="0" smtClean="0"/>
              <a:t>liegt vor </a:t>
            </a:r>
            <a:r>
              <a:rPr lang="de-AT" sz="2400" dirty="0"/>
              <a:t>allem an der Verteilungsgerechtigkeit und am Zugang. </a:t>
            </a:r>
            <a:endParaRPr lang="de-AT" sz="2400" dirty="0" smtClean="0"/>
          </a:p>
          <a:p>
            <a:r>
              <a:rPr lang="de-AT" sz="2400" dirty="0" smtClean="0"/>
              <a:t>Die </a:t>
            </a:r>
            <a:r>
              <a:rPr lang="de-AT" sz="2400" dirty="0"/>
              <a:t>Bekämpfung des </a:t>
            </a:r>
            <a:r>
              <a:rPr lang="de-AT" sz="2400" dirty="0" smtClean="0"/>
              <a:t>Hungers muss </a:t>
            </a:r>
            <a:r>
              <a:rPr lang="de-AT" sz="2400" dirty="0"/>
              <a:t>auf unterschiedlichen Ebenen geschehen.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Welthungerkarte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67544" y="1263645"/>
          <a:ext cx="8136904" cy="5594355"/>
        </p:xfrm>
        <a:graphic>
          <a:graphicData uri="http://schemas.openxmlformats.org/presentationml/2006/ole">
            <p:oleObj spid="_x0000_s5122" name="Acrobat Document" r:id="rId3" imgW="11344071" imgH="8019731" progId="AcroExch.Document.11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Gründe für die Armut</a:t>
            </a:r>
            <a:endParaRPr lang="de-AT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924944"/>
            <a:ext cx="5112568" cy="279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endParaRPr lang="de-AT" sz="2400" b="1" dirty="0" smtClean="0"/>
          </a:p>
          <a:p>
            <a:r>
              <a:rPr lang="de-AT" sz="2400" b="1" dirty="0" smtClean="0"/>
              <a:t>Klimawandel</a:t>
            </a:r>
          </a:p>
          <a:p>
            <a:r>
              <a:rPr lang="de-AT" sz="2400" b="1" dirty="0"/>
              <a:t>Globaler </a:t>
            </a:r>
            <a:r>
              <a:rPr lang="de-AT" sz="2400" b="1" dirty="0" smtClean="0"/>
              <a:t>Agrarhandel</a:t>
            </a:r>
          </a:p>
          <a:p>
            <a:r>
              <a:rPr lang="de-AT" sz="2400" b="1" dirty="0"/>
              <a:t>Geringe landwirtschaftliche </a:t>
            </a:r>
            <a:r>
              <a:rPr lang="de-AT" sz="2400" b="1" dirty="0" smtClean="0"/>
              <a:t>Erträge</a:t>
            </a:r>
          </a:p>
          <a:p>
            <a:r>
              <a:rPr lang="de-AT" sz="2400" b="1" dirty="0"/>
              <a:t>Schlechte </a:t>
            </a:r>
            <a:r>
              <a:rPr lang="de-AT" sz="2400" b="1" dirty="0" smtClean="0"/>
              <a:t>Regierungsführung</a:t>
            </a:r>
          </a:p>
          <a:p>
            <a:r>
              <a:rPr lang="de-AT" sz="2400" b="1" dirty="0"/>
              <a:t>Bewaffnete </a:t>
            </a:r>
            <a:r>
              <a:rPr lang="de-AT" sz="2400" b="1" dirty="0" smtClean="0"/>
              <a:t>Konflikte</a:t>
            </a:r>
          </a:p>
          <a:p>
            <a:r>
              <a:rPr lang="de-AT" sz="2400" b="1" dirty="0" smtClean="0"/>
              <a:t>Monokulturen</a:t>
            </a:r>
          </a:p>
          <a:p>
            <a:r>
              <a:rPr lang="de-AT" sz="2400" b="1" dirty="0"/>
              <a:t>Benachteiligung von </a:t>
            </a:r>
            <a:r>
              <a:rPr lang="de-AT" sz="2400" b="1" dirty="0" smtClean="0"/>
              <a:t>Frauen</a:t>
            </a:r>
          </a:p>
          <a:p>
            <a:r>
              <a:rPr lang="de-AT" sz="2400" b="1" dirty="0"/>
              <a:t>Landraub</a:t>
            </a:r>
            <a:endParaRPr lang="de-AT" sz="2400" dirty="0"/>
          </a:p>
        </p:txBody>
      </p:sp>
      <p:pic>
        <p:nvPicPr>
          <p:cNvPr id="8195" name="Picture 3" descr="C:\Daten\IIB\Workshops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293096"/>
            <a:ext cx="6696744" cy="2237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498</Words>
  <Application>Microsoft Office PowerPoint</Application>
  <PresentationFormat>Bildschirmpräsentation (4:3)</PresentationFormat>
  <Paragraphs>67</Paragraphs>
  <Slides>18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0" baseType="lpstr">
      <vt:lpstr>Larissa-Design</vt:lpstr>
      <vt:lpstr>Acrobat Document</vt:lpstr>
      <vt:lpstr>Armut und soziale Gerechtigkeit</vt:lpstr>
      <vt:lpstr>„Jedes Kind, das an Hunger stirbt, wird ermordet.“ Jean Ziegler</vt:lpstr>
      <vt:lpstr>Wir haben den Hunger satt!</vt:lpstr>
      <vt:lpstr>Armut und Hunger weltweit</vt:lpstr>
      <vt:lpstr>Folie 5</vt:lpstr>
      <vt:lpstr>Nahrungsverteilung</vt:lpstr>
      <vt:lpstr>Welthungerkarte</vt:lpstr>
      <vt:lpstr>Gründe für die Armut</vt:lpstr>
      <vt:lpstr>Folie 9</vt:lpstr>
      <vt:lpstr>Wirtschaftliches Wachstum und Ernährungssicherheit</vt:lpstr>
      <vt:lpstr>Nachhaltige Entwicklungsziele (SDG)</vt:lpstr>
      <vt:lpstr>Folie 12</vt:lpstr>
      <vt:lpstr>Ganzheitlicher Ansatz</vt:lpstr>
      <vt:lpstr>Ziel soll die breite Grundlage nachhaltiger Entwicklung sein!</vt:lpstr>
      <vt:lpstr>Folie 15</vt:lpstr>
      <vt:lpstr>Folie 16</vt:lpstr>
      <vt:lpstr>Fairer Handel - fairtrade</vt:lpstr>
      <vt:lpstr>Folie 18</vt:lpstr>
    </vt:vector>
  </TitlesOfParts>
  <Company>Firmenname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„Jedes Kind, das an Hunger stirbt, wird ermordet.“ Jean Ziegler</dc:title>
  <dc:creator>Benutzer</dc:creator>
  <cp:lastModifiedBy>Benutzer</cp:lastModifiedBy>
  <cp:revision>23</cp:revision>
  <dcterms:created xsi:type="dcterms:W3CDTF">2020-03-06T08:59:07Z</dcterms:created>
  <dcterms:modified xsi:type="dcterms:W3CDTF">2020-03-16T07:57:45Z</dcterms:modified>
</cp:coreProperties>
</file>